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82" r:id="rId2"/>
    <p:sldId id="283" r:id="rId3"/>
    <p:sldId id="284" r:id="rId4"/>
    <p:sldId id="285" r:id="rId5"/>
    <p:sldId id="314" r:id="rId6"/>
    <p:sldId id="315" r:id="rId7"/>
    <p:sldId id="291" r:id="rId8"/>
    <p:sldId id="289" r:id="rId9"/>
    <p:sldId id="258" r:id="rId10"/>
    <p:sldId id="292" r:id="rId11"/>
    <p:sldId id="293" r:id="rId12"/>
    <p:sldId id="296" r:id="rId13"/>
    <p:sldId id="297" r:id="rId14"/>
    <p:sldId id="298" r:id="rId15"/>
    <p:sldId id="299" r:id="rId16"/>
    <p:sldId id="295" r:id="rId17"/>
    <p:sldId id="310" r:id="rId18"/>
    <p:sldId id="300" r:id="rId19"/>
    <p:sldId id="305" r:id="rId20"/>
    <p:sldId id="302" r:id="rId21"/>
    <p:sldId id="308" r:id="rId22"/>
    <p:sldId id="30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FFCC"/>
    <a:srgbClr val="00FF00"/>
    <a:srgbClr val="FF99FF"/>
    <a:srgbClr val="FF0000"/>
    <a:srgbClr val="FFCCCC"/>
    <a:srgbClr val="33CCCC"/>
    <a:srgbClr val="CCFF66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D28AB-FA13-4D37-B011-C303AB3AC67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14B8-C992-40D1-B0AC-DD9F42201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5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A90A5E-F101-4F0D-89A2-8C95E5B27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90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3A26-A28E-42B0-92AF-AA4015AE7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C4ED-33C6-47C9-B5A2-854D06FBD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1D78-9B8F-4766-A8C1-304CD5AD4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831BB-C0AE-4DBE-8A06-1CB20E5E4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9666-B915-47E6-B8CB-38671A367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2FF78-28A5-4C01-825C-9853377FB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78CCC-A384-424E-93FA-02CDA18CD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9230E-C043-4AA9-BE6D-BC550D1D2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18D0-8F9C-4FFA-988A-27CCD52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231C-2E0B-4A77-BCE1-A42834AB1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B55A-CB28-4980-81AB-A88548997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798903-7D27-4700-9549-D44A18AB2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bi.ru/attachments/4902/4428/images/larg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ed=1&amp;text=%D0%BA%D0%BE%D1%80%D1%80%D1%83%D0%BF%D1%86%D0%B8%D1%8F&amp;img_url=uksvoidom.ru/images/pages/pic/120_61.jpg&amp;rpt=simage&amp;p=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357158" y="649577"/>
            <a:ext cx="857256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КАЗАХСКАЯ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АЦИОНАЛЬНАЯ АКАДЕМИЯ ИСКУССТВ им. Т. ЖУРГЕНОВА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ШКОЛА-ИНТЕРНАТ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внеклассного урока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тему: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Коррупция и методы борьбы с ней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1809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лассный руководитель 8 «В» класса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Кабулова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Айжан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Анесовна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Алматы,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2021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«Коррупция»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255904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– это</a:t>
            </a:r>
            <a:r>
              <a:rPr lang="ru-RU" dirty="0" smtClean="0"/>
              <a:t> процесс при котором должностное лицо, наделенное определенной властью, использует ее для личного обогащения</a:t>
            </a:r>
            <a:endParaRPr lang="ru-RU" dirty="0"/>
          </a:p>
        </p:txBody>
      </p:sp>
      <p:pic>
        <p:nvPicPr>
          <p:cNvPr id="5" name="Рисунок 31" descr="http://file-rf.ru/uploads/2011/10/1307084414_2v--3802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332456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-main-pic" descr="Картинка 33 из 1306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727" y="4357694"/>
            <a:ext cx="316027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714752"/>
            <a:ext cx="3082824" cy="21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5429288" cy="207170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Бытовая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порождается </a:t>
            </a:r>
            <a:r>
              <a:rPr lang="ru-RU" sz="1800" dirty="0" smtClean="0"/>
              <a:t>взаимодействием рядовых граждан и чиновников. В нее входят различные подарки от граждан и услуги должностному лицу и членам его семьи.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2071678"/>
            <a:ext cx="3857652" cy="150019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16"/>
            <a:ext cx="3857652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коррупции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0128307">
            <a:off x="3149136" y="3436948"/>
            <a:ext cx="714380" cy="2060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500306"/>
            <a:ext cx="43577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66FFCC"/>
                </a:solidFill>
              </a:rPr>
              <a:t>Деловая</a:t>
            </a:r>
            <a:r>
              <a:rPr lang="ru-RU" sz="3200" b="1" i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коррупция возникает при взаимодействии власти и бизнеса.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1389390">
            <a:off x="1208890" y="737957"/>
            <a:ext cx="642942" cy="1277202"/>
          </a:xfrm>
          <a:prstGeom prst="downArrow">
            <a:avLst>
              <a:gd name="adj1" fmla="val 463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5226784"/>
            <a:ext cx="5857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FF00"/>
                </a:solidFill>
              </a:rPr>
              <a:t>Коррупция верховной власти</a:t>
            </a:r>
            <a:r>
              <a:rPr lang="ru-RU" sz="3200" dirty="0" smtClean="0">
                <a:solidFill>
                  <a:srgbClr val="00FF00"/>
                </a:solidFill>
              </a:rPr>
              <a:t> </a:t>
            </a:r>
            <a:r>
              <a:rPr lang="ru-RU" dirty="0" smtClean="0"/>
              <a:t>относится к политическому руководству и верховным судам в демократических системах.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857620" y="2643182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266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872963"/>
            <a:ext cx="2500330" cy="1799303"/>
          </a:xfrm>
          <a:prstGeom prst="rect">
            <a:avLst/>
          </a:prstGeom>
          <a:noFill/>
        </p:spPr>
      </p:pic>
      <p:pic>
        <p:nvPicPr>
          <p:cNvPr id="12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5596" y="0"/>
            <a:ext cx="2158404" cy="204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0" name="Picture 2" descr="C:\Users\Анюта\Desktop\inx960x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357562"/>
            <a:ext cx="300039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645024"/>
            <a:ext cx="3744416" cy="266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вопрос:</a:t>
            </a:r>
          </a:p>
          <a:p>
            <a:r>
              <a:rPr lang="ru-RU" sz="3600" dirty="0" smtClean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Взятка </a:t>
            </a:r>
            <a:endParaRPr lang="ru-RU" sz="3600" dirty="0">
              <a:solidFill>
                <a:srgbClr val="33CC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00108"/>
            <a:ext cx="8640960" cy="2284876"/>
          </a:xfrm>
        </p:spPr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правил дорожного движения в нетрезвом виде, водитель Иванов И.И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заплатил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сотруднику ГИБДД, который  вместо того, чтобы заполнить протокол, взял деньги и отпустил Иванова И.И.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68960"/>
            <a:ext cx="4341862" cy="3312220"/>
          </a:xfrm>
        </p:spPr>
      </p:pic>
      <p:sp>
        <p:nvSpPr>
          <p:cNvPr id="6" name="Прямоугольник 5"/>
          <p:cNvSpPr/>
          <p:nvPr/>
        </p:nvSpPr>
        <p:spPr>
          <a:xfrm>
            <a:off x="3500430" y="357166"/>
            <a:ext cx="2453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1: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855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068960"/>
            <a:ext cx="3963290" cy="31683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4400" dirty="0" smtClean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Растрата </a:t>
            </a:r>
            <a:r>
              <a:rPr lang="ru-RU" sz="4400" dirty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 smtClean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кража</a:t>
            </a:r>
            <a:endParaRPr lang="ru-RU" sz="4400" dirty="0">
              <a:solidFill>
                <a:srgbClr val="33CCC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57232"/>
            <a:ext cx="7920880" cy="1851688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служащий  Ковалев А.Н.,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6" y="3071810"/>
            <a:ext cx="4792465" cy="3168352"/>
          </a:xfrm>
        </p:spPr>
      </p:pic>
      <p:sp>
        <p:nvSpPr>
          <p:cNvPr id="6" name="Прямоугольник 5"/>
          <p:cNvSpPr/>
          <p:nvPr/>
        </p:nvSpPr>
        <p:spPr>
          <a:xfrm>
            <a:off x="3571868" y="285728"/>
            <a:ext cx="2353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36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924944"/>
            <a:ext cx="3744416" cy="32403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3600" dirty="0" smtClean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85794"/>
            <a:ext cx="8424936" cy="170710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Иванова П.А. главврач недвусмысленно говорит, что ему требуется экстренная  операция, но в общей очереди операцию придется «ждать очень долго». 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492896"/>
            <a:ext cx="4320480" cy="4095125"/>
          </a:xfrm>
        </p:spPr>
      </p:pic>
      <p:sp>
        <p:nvSpPr>
          <p:cNvPr id="5" name="Прямоугольник 4"/>
          <p:cNvSpPr/>
          <p:nvPr/>
        </p:nvSpPr>
        <p:spPr>
          <a:xfrm>
            <a:off x="3643306" y="428604"/>
            <a:ext cx="2353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02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Распространение </a:t>
            </a:r>
            <a:r>
              <a:rPr lang="ru-RU" dirty="0" smtClean="0">
                <a:solidFill>
                  <a:srgbClr val="FF0000"/>
                </a:solidFill>
              </a:rPr>
              <a:t>коррупции в </a:t>
            </a:r>
            <a:r>
              <a:rPr lang="ru-RU" dirty="0" smtClean="0">
                <a:solidFill>
                  <a:srgbClr val="FF0000"/>
                </a:solidFill>
              </a:rPr>
              <a:t>сферах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97101"/>
              </p:ext>
            </p:extLst>
          </p:nvPr>
        </p:nvGraphicFramePr>
        <p:xfrm>
          <a:off x="285720" y="1428736"/>
          <a:ext cx="871543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4297829"/>
            <a:ext cx="3119506" cy="23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 descr="125-09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70" y="1732780"/>
            <a:ext cx="2936412" cy="19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 descr="30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60934" y="4565837"/>
            <a:ext cx="2986930" cy="2077861"/>
          </a:xfrm>
          <a:prstGeom prst="rect">
            <a:avLst/>
          </a:prstGeom>
        </p:spPr>
      </p:pic>
      <p:pic>
        <p:nvPicPr>
          <p:cNvPr id="10" name="Picture 5" descr="virus_spi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645023"/>
            <a:ext cx="2160240" cy="17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 descr="korru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48665" y="1714488"/>
            <a:ext cx="3927687" cy="193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892971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Каковы же причины коррупции?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1494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заработная плата государственных служащих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законов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легкой наживы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сменяемость лиц на различных должностях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в стране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как привычка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жизни населения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развитость государственных институтов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 и т. 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07981"/>
          </a:xfrm>
        </p:spPr>
        <p:txBody>
          <a:bodyPr/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Какой вред наносит коррупция?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Политике: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57222" y="1357298"/>
            <a:ext cx="9787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законы не выполняются</a:t>
            </a:r>
          </a:p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Население теряет доверие к власти</a:t>
            </a:r>
          </a:p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азрушается политическая система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357430"/>
            <a:ext cx="1966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66FFCC"/>
                </a:solidFill>
                <a:latin typeface="Times New Roman" pitchFamily="18" charset="0"/>
                <a:cs typeface="Times New Roman" pitchFamily="18" charset="0"/>
              </a:rPr>
              <a:t>Экономике:</a:t>
            </a:r>
            <a:endParaRPr lang="ru-RU" sz="2800" dirty="0">
              <a:solidFill>
                <a:srgbClr val="66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86058"/>
            <a:ext cx="8715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налоги не доходят до бюджета государства</a:t>
            </a:r>
          </a:p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Разрушается рыночная конкуренция</a:t>
            </a:r>
          </a:p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теневая экономика </a:t>
            </a:r>
          </a:p>
          <a:p>
            <a:pPr marL="441325" lvl="1" indent="-441325" fontAlgn="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929066"/>
            <a:ext cx="1818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Обществу:</a:t>
            </a:r>
            <a:endParaRPr lang="ru-RU" sz="2800" dirty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5769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социальное неравенство</a:t>
            </a:r>
          </a:p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организованная преступность</a:t>
            </a:r>
          </a:p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Разрушается общественная мораль</a:t>
            </a:r>
          </a:p>
          <a:p>
            <a:pPr marL="625475" lvl="1" indent="-533400" fontAlgn="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500702"/>
            <a:ext cx="1743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Экологии:</a:t>
            </a:r>
            <a:endParaRPr lang="ru-RU" sz="28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2933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indent="-5334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Нерациональное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использование природных ресурсов.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786314" y="1714488"/>
            <a:ext cx="1071570" cy="6429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28" y="1714488"/>
            <a:ext cx="3143272" cy="15001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1785926"/>
            <a:ext cx="1714512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785926"/>
            <a:ext cx="2357454" cy="5715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6900882" cy="1143000"/>
          </a:xfrm>
        </p:spPr>
        <p:txBody>
          <a:bodyPr/>
          <a:lstStyle/>
          <a:p>
            <a:r>
              <a:rPr lang="ru-RU" dirty="0" smtClean="0"/>
              <a:t>Профилактика коррупции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14488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государство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785926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бизнес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785926"/>
            <a:ext cx="102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1643050"/>
            <a:ext cx="34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международные и иностранные организации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1631245">
            <a:off x="1342583" y="919623"/>
            <a:ext cx="428628" cy="81427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5072066" y="857232"/>
            <a:ext cx="477534" cy="860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3604213" y="928670"/>
            <a:ext cx="500066" cy="859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9241250">
            <a:off x="7177035" y="777421"/>
            <a:ext cx="500066" cy="919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4071918" y="-1000140"/>
            <a:ext cx="1214446" cy="8929718"/>
          </a:xfrm>
          <a:prstGeom prst="leftBrace">
            <a:avLst>
              <a:gd name="adj1" fmla="val 79443"/>
              <a:gd name="adj2" fmla="val 5015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4071942"/>
            <a:ext cx="900115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dirty="0" smtClean="0"/>
              <a:t>антикоррупционное  воспитание (в рамках учебных заведений);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пропаганда (с помощью СМИ </a:t>
            </a:r>
            <a:r>
              <a:rPr lang="ru-RU" sz="2000" dirty="0" err="1" smtClean="0"/>
              <a:t>итд</a:t>
            </a:r>
            <a:r>
              <a:rPr lang="ru-RU" sz="2000" dirty="0" smtClean="0"/>
              <a:t>.);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 воспитание гражданской ответственности;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формирование правовой культуры и повышение правового сознания;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укрепление доверия к власти;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антикоррупционная экспертиза правовых актов и их проектов,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проводимая Министерством юстиции</a:t>
            </a:r>
          </a:p>
          <a:p>
            <a:endParaRPr lang="ru-RU" dirty="0"/>
          </a:p>
        </p:txBody>
      </p:sp>
      <p:pic>
        <p:nvPicPr>
          <p:cNvPr id="49155" name="Picture 3" descr="C:\Users\Анюта\Desktop\i-1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9143999" cy="271462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0" y="42148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П</a:t>
            </a:r>
            <a:r>
              <a:rPr lang="ru-RU" sz="2400" b="1" dirty="0" smtClean="0">
                <a:solidFill>
                  <a:srgbClr val="000000"/>
                </a:solidFill>
              </a:rPr>
              <a:t>ротивостояние </a:t>
            </a:r>
            <a:r>
              <a:rPr lang="ru-RU" sz="2400" b="1" dirty="0">
                <a:solidFill>
                  <a:srgbClr val="000000"/>
                </a:solidFill>
              </a:rPr>
              <a:t>коррупции - дело всего общества и каждого из нас</a:t>
            </a:r>
            <a:r>
              <a:rPr lang="ru-RU" sz="32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91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10" grpId="0" animBg="1"/>
      <p:bldP spid="2" grpId="0"/>
      <p:bldP spid="4" grpId="0"/>
      <p:bldP spid="5" grpId="0"/>
      <p:bldP spid="6" grpId="0"/>
      <p:bldP spid="7" grpId="0"/>
      <p:bldP spid="9" grpId="0" animBg="1"/>
      <p:bldP spid="14" grpId="0" animBg="1"/>
      <p:bldP spid="16" grpId="0" animBg="1"/>
      <p:bldP spid="17" grpId="0" animBg="1"/>
      <p:bldP spid="18" grpId="0" animBg="1"/>
      <p:bldP spid="22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515352" cy="3722692"/>
          </a:xfrm>
        </p:spPr>
        <p:txBody>
          <a:bodyPr/>
          <a:lstStyle/>
          <a:p>
            <a:r>
              <a:rPr lang="ru-RU" dirty="0" smtClean="0"/>
              <a:t> –  это получение и дача взятки, хищение, волокита, вымогательство, злоупотребление должностными полномочиями </a:t>
            </a:r>
            <a:r>
              <a:rPr lang="ru-RU" dirty="0" err="1" smtClean="0"/>
              <a:t>итд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928670"/>
            <a:ext cx="46355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Коррупция</a:t>
            </a:r>
            <a:endParaRPr lang="ru-RU" sz="6600" dirty="0">
              <a:solidFill>
                <a:srgbClr val="00B0F0"/>
              </a:solidFill>
            </a:endParaRPr>
          </a:p>
        </p:txBody>
      </p:sp>
      <p:pic>
        <p:nvPicPr>
          <p:cNvPr id="8" name="Picture 5" descr="corrupc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003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501222" cy="2143140"/>
          </a:xfrm>
        </p:spPr>
        <p:txBody>
          <a:bodyPr/>
          <a:lstStyle/>
          <a:p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Коррупция 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методы борьбы с ней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»</a:t>
            </a:r>
            <a:endParaRPr lang="ru-RU" sz="6000" dirty="0"/>
          </a:p>
        </p:txBody>
      </p:sp>
      <p:pic>
        <p:nvPicPr>
          <p:cNvPr id="4" name="Рисунок 3" descr="http://im7-tub-ru.yandex.net/i?id=376427860-3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3172912" cy="222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Какие способы борьбы с коррупцией вы бы смогли предложить?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Не давать взятки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Ужесточить законы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Повысить зарплату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Навести порядок в стране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Воспитать нетерпимость к коррупции и уважение к закону</a:t>
            </a:r>
          </a:p>
        </p:txBody>
      </p:sp>
      <p:pic>
        <p:nvPicPr>
          <p:cNvPr id="4" name="Picture 2" descr="C:\Users\Анюта\Desktop\коррупц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36" y="4571968"/>
            <a:ext cx="4572064" cy="2286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800" y="5013110"/>
            <a:ext cx="7128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те, кто считает, что ему еще много нужно работать над данной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темой</a:t>
            </a:r>
            <a:endParaRPr lang="ru-RU" sz="28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4489" y="1844890"/>
            <a:ext cx="7267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те, кто считает, что хорошо понял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endParaRPr lang="ru-RU" sz="28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800" y="3265019"/>
            <a:ext cx="73445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те, кто считает, что недостаточно хорошо понял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51700" y="1772885"/>
            <a:ext cx="1008070" cy="93606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319177" y="3284990"/>
            <a:ext cx="1008070" cy="936065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245435" y="5013110"/>
            <a:ext cx="1008070" cy="93606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4008" y="332785"/>
            <a:ext cx="6479531" cy="584775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и свою работу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24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82563" y="117475"/>
            <a:ext cx="8856662" cy="1150938"/>
          </a:xfrm>
          <a:prstGeom prst="flowChartAlternateProcess">
            <a:avLst/>
          </a:prstGeom>
          <a:solidFill>
            <a:srgbClr val="1EEE2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altLang="en-US"/>
          </a:p>
        </p:txBody>
      </p:sp>
      <p:sp>
        <p:nvSpPr>
          <p:cNvPr id="18436" name="Заголовок 1"/>
          <p:cNvSpPr>
            <a:spLocks noGrp="1" noChangeArrowheads="1"/>
          </p:cNvSpPr>
          <p:nvPr/>
        </p:nvSpPr>
        <p:spPr bwMode="auto">
          <a:xfrm>
            <a:off x="109538" y="261938"/>
            <a:ext cx="8999537" cy="6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/>
          <a:p>
            <a:pPr algn="ctr"/>
            <a:r>
              <a:rPr lang="ru-RU" altLang="en-US" sz="4000" dirty="0" smtClean="0">
                <a:latin typeface="Calibri" pitchFamily="34" charset="0"/>
                <a:sym typeface="Calibri" pitchFamily="34" charset="0"/>
              </a:rPr>
              <a:t>Благодарю </a:t>
            </a:r>
            <a:r>
              <a:rPr lang="ru-RU" altLang="en-US" sz="4000" dirty="0">
                <a:latin typeface="Calibri" pitchFamily="34" charset="0"/>
                <a:sym typeface="Calibri" pitchFamily="34" charset="0"/>
              </a:rPr>
              <a:t>вас за внимание! Спасибо!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000636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Только вместе мы можем победить коррупцию!</a:t>
            </a:r>
          </a:p>
        </p:txBody>
      </p:sp>
      <p:pic>
        <p:nvPicPr>
          <p:cNvPr id="7" name="Picture 3" descr="C:\Users\Анюта\Desktop\i-1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000240"/>
            <a:ext cx="9143999" cy="27146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нашего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332899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сформировать представление о том, что из себя представляет коррупция в современном мире, а так же о методах профилактики и борьбы с 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07981"/>
          </a:xfrm>
        </p:spPr>
        <p:txBody>
          <a:bodyPr/>
          <a:lstStyle/>
          <a:p>
            <a:r>
              <a:rPr lang="ru-RU" sz="3600" b="1" dirty="0" smtClean="0"/>
              <a:t>ПРАВОНАРУШЕНИЕ</a:t>
            </a:r>
            <a:r>
              <a:rPr lang="ru-RU" sz="2000" b="1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это антиобщественное деяние, причиняющее вред обществу, запрещенное законом и влекущее наказание.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143248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ПРОСТУПОК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643570" y="1500174"/>
            <a:ext cx="866788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57356" y="1428736"/>
            <a:ext cx="866788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3143248"/>
            <a:ext cx="3594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ПРЕСТУПЛЕНИЕ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86256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Неопасное правонарушение,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влекущее за собой административную ответственность.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500166" y="3929066"/>
            <a:ext cx="642942" cy="214314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29058" y="4286256"/>
            <a:ext cx="52149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Общественно опасное,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противоправное, виновное деяние дееспособного лица, за которое предусмотрено уголовное наказание.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5572132" y="3929066"/>
            <a:ext cx="714380" cy="142876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4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Признаки правонарушений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Объект</a:t>
            </a:r>
            <a:r>
              <a:rPr lang="ru-RU" dirty="0" smtClean="0"/>
              <a:t> - охраняемые правом общественные отношения, которым наносится ущерб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(Право собственника, кредитора и т.д.)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Объективная сторона правоотношений </a:t>
            </a:r>
            <a:r>
              <a:rPr lang="ru-RU" dirty="0" smtClean="0"/>
              <a:t>- элементы противоправного поведения, которые характеризуют его как определенный акт внешнего проявления в объективной действительности.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66FFCC"/>
                </a:solidFill>
              </a:rPr>
              <a:t>Субъект правонарушения </a:t>
            </a:r>
            <a:r>
              <a:rPr lang="ru-RU" dirty="0" smtClean="0"/>
              <a:t>- лицо совершившее правонарушение (вменяемое, физическое лицо, достигшее установленного возраста привлечения к уголовной ответственности 16(14)лет.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0000"/>
                </a:solidFill>
              </a:rPr>
              <a:t>Субъективная сторона </a:t>
            </a:r>
            <a:r>
              <a:rPr lang="ru-RU" dirty="0" smtClean="0"/>
              <a:t>- раскрывает психическое отношение субъекта к совершенному деянию и его последствиям, направленность воли правонарушителя.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57200" y="1428750"/>
            <a:ext cx="836327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Состав </a:t>
            </a:r>
            <a:r>
              <a:rPr lang="ru-RU" b="1" dirty="0" smtClean="0">
                <a:solidFill>
                  <a:srgbClr val="7030A0"/>
                </a:solidFill>
              </a:rPr>
              <a:t>правонарушения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30725"/>
          </a:xfrm>
        </p:spPr>
        <p:txBody>
          <a:bodyPr/>
          <a:lstStyle/>
          <a:p>
            <a:pPr lvl="0">
              <a:defRPr/>
            </a:pPr>
            <a:r>
              <a:rPr lang="ru-RU" sz="2800" dirty="0">
                <a:solidFill>
                  <a:srgbClr val="C00000"/>
                </a:solidFill>
              </a:rPr>
              <a:t>Поведенческий акт: </a:t>
            </a:r>
            <a:r>
              <a:rPr lang="ru-RU" sz="2800" dirty="0"/>
              <a:t>действие или бездействие.</a:t>
            </a:r>
          </a:p>
          <a:p>
            <a:pPr lvl="0">
              <a:defRPr/>
            </a:pPr>
            <a:r>
              <a:rPr lang="ru-RU" sz="2800" dirty="0">
                <a:solidFill>
                  <a:srgbClr val="C00000"/>
                </a:solidFill>
              </a:rPr>
              <a:t>Противоправность</a:t>
            </a:r>
            <a:r>
              <a:rPr lang="ru-RU" sz="2800" dirty="0"/>
              <a:t> - нарушение норм, содержащихся в правовых актах.</a:t>
            </a:r>
          </a:p>
          <a:p>
            <a:pPr lvl="0">
              <a:defRPr/>
            </a:pPr>
            <a:r>
              <a:rPr lang="ru-RU" sz="2800" dirty="0">
                <a:solidFill>
                  <a:srgbClr val="C00000"/>
                </a:solidFill>
              </a:rPr>
              <a:t>Общественная опасность </a:t>
            </a:r>
            <a:r>
              <a:rPr lang="ru-RU" sz="2800" dirty="0"/>
              <a:t>- принесение вреда или создание угрозы вреда.</a:t>
            </a:r>
          </a:p>
          <a:p>
            <a:pPr lvl="0">
              <a:defRPr/>
            </a:pPr>
            <a:r>
              <a:rPr lang="ru-RU" sz="2800" dirty="0">
                <a:solidFill>
                  <a:srgbClr val="C00000"/>
                </a:solidFill>
              </a:rPr>
              <a:t>Виновность</a:t>
            </a:r>
            <a:r>
              <a:rPr lang="ru-RU" sz="2800" dirty="0"/>
              <a:t> — волевой выбор лицом варианта неправомерного поведения.</a:t>
            </a:r>
          </a:p>
          <a:p>
            <a:pPr lvl="0">
              <a:defRPr/>
            </a:pPr>
            <a:r>
              <a:rPr lang="ru-RU" sz="2800" dirty="0" err="1">
                <a:solidFill>
                  <a:srgbClr val="C00000"/>
                </a:solidFill>
              </a:rPr>
              <a:t>Деликтоспособность</a:t>
            </a:r>
            <a:r>
              <a:rPr lang="ru-RU" sz="2800" dirty="0"/>
              <a:t> лица, совершившего противоправное деяние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25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История коррупции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4143380"/>
            <a:ext cx="9001156" cy="2571768"/>
          </a:xfrm>
        </p:spPr>
        <p:txBody>
          <a:bodyPr/>
          <a:lstStyle/>
          <a:p>
            <a:r>
              <a:rPr lang="ru-RU" sz="2800" dirty="0" smtClean="0"/>
              <a:t>Исторические корни коррупции, вероятно, восходят к обычаю делать подарки, чтобы добиться расположения. Дорогой подарок выделял человека среди других просителей и способствовал тому, чтобы его просьба была выполнена. Поэтому в первобытных обществах плата жрецу или вождю была нормой. </a:t>
            </a:r>
            <a:endParaRPr lang="ru-RU" sz="2800" dirty="0"/>
          </a:p>
        </p:txBody>
      </p:sp>
      <p:pic>
        <p:nvPicPr>
          <p:cNvPr id="47107" name="Picture 3" descr="C:\Users\Анюта\Desktop\obyichai-i-traditsii-indejtse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3756" y="785794"/>
            <a:ext cx="5100244" cy="3000396"/>
          </a:xfrm>
          <a:prstGeom prst="rect">
            <a:avLst/>
          </a:prstGeom>
          <a:noFill/>
        </p:spPr>
      </p:pic>
      <p:pic>
        <p:nvPicPr>
          <p:cNvPr id="47109" name="Picture 5" descr="C:\Users\Анюта\Desktop\Screenshot_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4736440" cy="3000396"/>
          </a:xfrm>
          <a:prstGeom prst="rect">
            <a:avLst/>
          </a:prstGeom>
          <a:noFill/>
        </p:spPr>
      </p:pic>
      <p:pic>
        <p:nvPicPr>
          <p:cNvPr id="12" name="Picture 4" descr="00041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14338"/>
            <a:ext cx="10134600" cy="72866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496944" cy="245454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ООН 9 декабря является международным днем борьбы с коррупцией. </a:t>
            </a:r>
          </a:p>
        </p:txBody>
      </p:sp>
      <p:pic>
        <p:nvPicPr>
          <p:cNvPr id="1026" name="Picture 2" descr="C:\Users\HP\Desktop\АНТИКОРРУПЦИЯ\КАРТИНКИ\bri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786058"/>
            <a:ext cx="7488832" cy="407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4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3492500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28926" y="2357430"/>
            <a:ext cx="2879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Коррупция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H="1">
            <a:off x="2357422" y="2857496"/>
            <a:ext cx="785818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H="1">
            <a:off x="3214678" y="2928934"/>
            <a:ext cx="474346" cy="164307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57290" y="4500570"/>
            <a:ext cx="33702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CCFF"/>
                </a:solidFill>
              </a:rPr>
              <a:t>Кража, </a:t>
            </a:r>
            <a:endParaRPr lang="ru-RU" sz="3200" b="1" dirty="0" smtClean="0">
              <a:solidFill>
                <a:srgbClr val="FFCC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CCFF"/>
                </a:solidFill>
              </a:rPr>
              <a:t>хищение</a:t>
            </a:r>
            <a:endParaRPr lang="ru-RU" sz="3200" b="1" dirty="0">
              <a:solidFill>
                <a:srgbClr val="FFCCFF"/>
              </a:solidFill>
            </a:endParaRPr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4714876" y="2928934"/>
            <a:ext cx="1214446" cy="17145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7752" y="4572008"/>
            <a:ext cx="3857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FFCC"/>
                </a:solidFill>
              </a:rPr>
              <a:t>Взяточничество</a:t>
            </a:r>
            <a:endParaRPr lang="ru-RU" sz="3200" b="1" dirty="0">
              <a:solidFill>
                <a:srgbClr val="CCFFCC"/>
              </a:solidFill>
            </a:endParaRP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5429256" y="2857496"/>
            <a:ext cx="633425" cy="29051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0" name="Line 16"/>
          <p:cNvSpPr>
            <a:spLocks noChangeShapeType="1"/>
          </p:cNvSpPr>
          <p:nvPr/>
        </p:nvSpPr>
        <p:spPr bwMode="auto">
          <a:xfrm flipH="1" flipV="1">
            <a:off x="2214546" y="2214552"/>
            <a:ext cx="785818" cy="21431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2195513" y="1844675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14282" y="1857364"/>
            <a:ext cx="21605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FF00"/>
                </a:solidFill>
              </a:rPr>
              <a:t>Корысть</a:t>
            </a:r>
            <a:endParaRPr lang="ru-RU" sz="3200" b="1" dirty="0">
              <a:solidFill>
                <a:srgbClr val="00FF00"/>
              </a:solidFill>
            </a:endParaRPr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 flipH="1" flipV="1">
            <a:off x="3286116" y="1785926"/>
            <a:ext cx="349259" cy="70644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785918" y="1214422"/>
            <a:ext cx="2303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</a:rPr>
              <a:t>одкуп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35" name="Line 24"/>
          <p:cNvSpPr>
            <a:spLocks noChangeShapeType="1"/>
          </p:cNvSpPr>
          <p:nvPr/>
        </p:nvSpPr>
        <p:spPr bwMode="auto">
          <a:xfrm flipV="1">
            <a:off x="4859338" y="1643050"/>
            <a:ext cx="69852" cy="849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6" name="Line 26"/>
          <p:cNvSpPr>
            <a:spLocks noChangeShapeType="1"/>
          </p:cNvSpPr>
          <p:nvPr/>
        </p:nvSpPr>
        <p:spPr bwMode="auto">
          <a:xfrm flipV="1">
            <a:off x="5429256" y="2357430"/>
            <a:ext cx="642942" cy="206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072198" y="2071678"/>
            <a:ext cx="3071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CCFF"/>
                </a:solidFill>
              </a:rPr>
              <a:t>Продажность</a:t>
            </a:r>
            <a:endParaRPr lang="ru-RU" sz="3200" b="1" dirty="0">
              <a:solidFill>
                <a:srgbClr val="CCCCFF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214282" y="3500438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66FFCC"/>
                </a:solidFill>
              </a:rPr>
              <a:t>Махинации</a:t>
            </a:r>
          </a:p>
        </p:txBody>
      </p:sp>
      <p:sp>
        <p:nvSpPr>
          <p:cNvPr id="5139" name="Text Box 30"/>
          <p:cNvSpPr txBox="1">
            <a:spLocks noChangeArrowheads="1"/>
          </p:cNvSpPr>
          <p:nvPr/>
        </p:nvSpPr>
        <p:spPr bwMode="auto">
          <a:xfrm>
            <a:off x="4500563" y="1268413"/>
            <a:ext cx="2016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429124" y="1142984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FFCC"/>
                </a:solidFill>
              </a:rPr>
              <a:t>Вымогательство</a:t>
            </a:r>
            <a:endParaRPr lang="ru-RU" sz="3200" b="1" dirty="0">
              <a:solidFill>
                <a:srgbClr val="CCFFCC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37167" y="3214686"/>
            <a:ext cx="38068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CCFF99"/>
                </a:solidFill>
              </a:rPr>
              <a:t>Правонарушение</a:t>
            </a:r>
            <a:endParaRPr lang="ru-RU" sz="2800" b="1" dirty="0">
              <a:solidFill>
                <a:srgbClr val="CCFF99"/>
              </a:solidFill>
            </a:endParaRPr>
          </a:p>
        </p:txBody>
      </p:sp>
      <p:sp>
        <p:nvSpPr>
          <p:cNvPr id="5148" name="Text Box 41"/>
          <p:cNvSpPr txBox="1">
            <a:spLocks noChangeArrowheads="1"/>
          </p:cNvSpPr>
          <p:nvPr/>
        </p:nvSpPr>
        <p:spPr bwMode="auto">
          <a:xfrm>
            <a:off x="611188" y="594995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357166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ассоциации вызывает у вас слово коррупция?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12297" grpId="0"/>
      <p:bldP spid="5127" grpId="0" animBg="1"/>
      <p:bldP spid="12299" grpId="0"/>
      <p:bldP spid="5129" grpId="0" animBg="1"/>
      <p:bldP spid="5130" grpId="0" animBg="1"/>
      <p:bldP spid="12306" grpId="0"/>
      <p:bldP spid="5133" grpId="0" animBg="1"/>
      <p:bldP spid="12309" grpId="0"/>
      <p:bldP spid="5135" grpId="0" animBg="1"/>
      <p:bldP spid="5136" grpId="0" animBg="1"/>
      <p:bldP spid="12316" grpId="0"/>
      <p:bldP spid="12317" grpId="0"/>
      <p:bldP spid="12319" grpId="0"/>
      <p:bldP spid="12326" grpId="0"/>
    </p:bld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13603</TotalTime>
  <Words>653</Words>
  <Application>Microsoft Office PowerPoint</Application>
  <PresentationFormat>Экран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Равновесие</vt:lpstr>
      <vt:lpstr>КАЗАХСКАЯ НАЦИОНАЛЬНАЯ АКАДЕМИЯ ИСКУССТВ им. Т. ЖУРГЕНОВА ШКОЛА-ИНТЕРНАТ     Методическая разработка внеклассного урока на тему:   «Коррупция и методы борьбы с ней»                                   Классный руководитель 8 «В» класса Кабулова Айжан Анесовна                                      Алматы, 2021.</vt:lpstr>
      <vt:lpstr>«Коррупция  и методы борьбы с ней»</vt:lpstr>
      <vt:lpstr>Цель нашего урока</vt:lpstr>
      <vt:lpstr>ПРАВОНАРУШЕНИЕ </vt:lpstr>
      <vt:lpstr>Признаки правонарушений</vt:lpstr>
      <vt:lpstr>Состав правонарушения</vt:lpstr>
      <vt:lpstr>История коррупции</vt:lpstr>
      <vt:lpstr>Презентация PowerPoint</vt:lpstr>
      <vt:lpstr>Презентация PowerPoint</vt:lpstr>
      <vt:lpstr>«Коррупция»</vt:lpstr>
      <vt:lpstr>Виды  коррупции</vt:lpstr>
      <vt:lpstr>При нарушении правил дорожного движения в нетрезвом виде, водитель Иванов И.И. заплатил сотруднику ГИБДД, который  вместо того, чтобы заполнить протокол, взял деньги и отпустил Иванова И.И.  </vt:lpstr>
      <vt:lpstr> Государственный служащий  Ковалев А.Н.,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vt:lpstr>
      <vt:lpstr> Родственникам  больного Иванова П.А. главврач недвусмысленно говорит, что ему требуется экстренная  операция, но в общей очереди операцию придется «ждать очень долго».  </vt:lpstr>
      <vt:lpstr>Распространение коррупции в сферах</vt:lpstr>
      <vt:lpstr>Каковы же причины коррупции?</vt:lpstr>
      <vt:lpstr>Какой вред наносит коррупция?</vt:lpstr>
      <vt:lpstr>Профилактика коррупции</vt:lpstr>
      <vt:lpstr> –  это получение и дача взятки, хищение, волокита, вымогательство, злоупотребление должностными полномочиями итд.</vt:lpstr>
      <vt:lpstr>Какие способы борьбы с коррупцией вы бы смогли предложить?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 Р Р У П Ц И Я</dc:title>
  <dc:creator>Люда</dc:creator>
  <cp:lastModifiedBy>110S</cp:lastModifiedBy>
  <cp:revision>243</cp:revision>
  <dcterms:created xsi:type="dcterms:W3CDTF">2011-12-09T11:39:22Z</dcterms:created>
  <dcterms:modified xsi:type="dcterms:W3CDTF">2021-02-17T04:08:40Z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566955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